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30" r:id="rId3"/>
    <p:sldId id="3620" r:id="rId4"/>
    <p:sldId id="3622" r:id="rId5"/>
    <p:sldId id="3626" r:id="rId6"/>
    <p:sldId id="3628" r:id="rId7"/>
    <p:sldId id="3589" r:id="rId8"/>
  </p:sldIdLst>
  <p:sldSz cx="12192000" cy="6858000"/>
  <p:notesSz cx="6858000" cy="9144000"/>
  <p:custDataLst>
    <p:tags r:id="rId9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37"/>
    <a:srgbClr val="FF5050"/>
    <a:srgbClr val="FF7C80"/>
    <a:srgbClr val="855A51"/>
    <a:srgbClr val="97413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22" autoAdjust="0"/>
    <p:restoredTop sz="94660"/>
  </p:normalViewPr>
  <p:slideViewPr>
    <p:cSldViewPr snapToGrid="0">
      <p:cViewPr varScale="1">
        <p:scale>
          <a:sx n="59" d="100"/>
          <a:sy n="59" d="100"/>
        </p:scale>
        <p:origin x="4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F79C07-933C-40AB-95BB-4CF210267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44D6579-F4D0-453E-9A44-DEE63680C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60AD9C-AAAE-48CB-ADB9-03B38817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89C-FD25-4992-823E-BB7535DADB98}" type="datetimeFigureOut">
              <a:rPr lang="it-IT" smtClean="0"/>
              <a:t>06/05/2025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34A7CE-9E7F-4F51-AF97-45381B6A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713D92-E93B-4D37-B764-F7B98070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D15C-78D1-431F-A870-B25905EB1B0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826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7DC1C7-F14B-4FBD-8CE7-6639143A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A0DDFF-0A5E-4DC9-8042-E345A7B5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8F9502-7CEC-457F-ADB0-ECA92AD8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89C-FD25-4992-823E-BB7535DADB98}" type="datetimeFigureOut">
              <a:rPr lang="it-IT" smtClean="0"/>
              <a:t>06/05/2025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47783E-1525-4C54-AE2D-DAF26D0E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D71F21-D0FB-4C61-8182-FF7462C9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D15C-78D1-431F-A870-B25905EB1B0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963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EE28563-FF95-4F90-8649-6F59386FC3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C0E37C-2D2B-4218-9C01-56247008F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380440-31F8-4CA7-82F5-12791FC1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89C-FD25-4992-823E-BB7535DADB98}" type="datetimeFigureOut">
              <a:rPr lang="it-IT" smtClean="0"/>
              <a:t>06/05/2025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E0A8B4-1F64-410A-A6E3-0E48BC89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BBC3F9-0E5D-452E-915E-6914D17B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D15C-78D1-431F-A870-B25905EB1B0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474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s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 noChangeAspect="1"/>
          </p:cNvSpPr>
          <p:nvPr>
            <p:ph type="title"/>
          </p:nvPr>
        </p:nvSpPr>
        <p:spPr>
          <a:xfrm>
            <a:off x="487815" y="1"/>
            <a:ext cx="11294959" cy="619944"/>
          </a:xfrm>
          <a:noFill/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5644AEB0-61BF-4643-A508-360CB93FE23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6833" y="718924"/>
            <a:ext cx="5520000" cy="5132597"/>
          </a:xfrm>
          <a:solidFill>
            <a:srgbClr val="4FB585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fr-FR" dirty="0" smtClean="0"/>
            </a:lvl1pPr>
            <a:lvl2pPr>
              <a:defRPr lang="fr-FR" sz="2133" dirty="0" smtClean="0"/>
            </a:lvl2pPr>
            <a:lvl3pPr>
              <a:defRPr lang="fr-FR" dirty="0" smtClean="0"/>
            </a:lvl3pPr>
            <a:lvl4pPr>
              <a:defRPr lang="fr-FR" sz="1600" dirty="0" smtClean="0"/>
            </a:lvl4pPr>
            <a:lvl5pPr>
              <a:defRPr lang="fr-FR" dirty="0"/>
            </a:lvl5pPr>
          </a:lstStyle>
          <a:p>
            <a:pPr marL="482588" lvl="0" indent="-482588"/>
            <a:r>
              <a:rPr lang="fr-FR" dirty="0"/>
              <a:t>Modifiez les styles du texte du masque</a:t>
            </a:r>
          </a:p>
          <a:p>
            <a:pPr marL="482588" lvl="1" indent="-245527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2497569E-A88B-4393-BD52-0DFAD1CC7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66225" y="714210"/>
            <a:ext cx="5520000" cy="51325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651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818B56-DA85-459C-A1FD-08143810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C4CE31-E64D-492B-9DB1-6CA6113C3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DD4E04-87EB-4B32-89C0-59182D209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89C-FD25-4992-823E-BB7535DADB98}" type="datetimeFigureOut">
              <a:rPr lang="it-IT" smtClean="0"/>
              <a:t>06/05/2025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8B817C-3C6C-44BD-8A80-1EBAF930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C010BB-A106-4457-9523-5B14ED45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D15C-78D1-431F-A870-B25905EB1B0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5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F81873-E835-4110-AD1C-E0D32C36F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AD8D36-62A5-4853-9456-E28FB5BE2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2D1B92-E5FA-4F3D-9917-D7401215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89C-FD25-4992-823E-BB7535DADB98}" type="datetimeFigureOut">
              <a:rPr lang="it-IT" smtClean="0"/>
              <a:t>06/05/2025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0EE85D-3DCF-414B-A842-8D8C4236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ED7F34-8BB7-4E16-99FD-22898C04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D15C-78D1-431F-A870-B25905EB1B0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329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49B2F0-13DB-4842-8542-B57125FA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B52040-F748-4E4C-AD1A-AF925AF5C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FA3634-58DA-4147-A1FD-88021ADAC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329C9D-3022-4E1F-B7A3-CB8E23A0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89C-FD25-4992-823E-BB7535DADB98}" type="datetimeFigureOut">
              <a:rPr lang="it-IT" smtClean="0"/>
              <a:t>06/05/2025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D343D0-023A-49D0-B787-0361F064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081363-E1F7-4FCB-AF8C-69ACBCC7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D15C-78D1-431F-A870-B25905EB1B0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348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CA3EF1-4A28-4CDB-A6C9-1C12261F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CFDF14-B5C1-447A-AEEF-C5F63509B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14118D-8A9D-4836-86A1-33359E386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2CFA4B-A6CE-43B6-8D8E-5886A4F42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EDB69AC-D5E8-4597-A3A8-A588DDCB6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7F42FF1-9A8E-4675-81B6-CF55DFA8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89C-FD25-4992-823E-BB7535DADB98}" type="datetimeFigureOut">
              <a:rPr lang="it-IT" smtClean="0"/>
              <a:t>06/05/2025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2971BB-E9AA-4BED-ACED-6B8BD4E2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975EF90-FCD7-4920-A6D6-F9FC5669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D15C-78D1-431F-A870-B25905EB1B0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860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0438D1-326B-48D8-9B07-194F9A2C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C94BE6B-B040-48EA-948A-E31EEA13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89C-FD25-4992-823E-BB7535DADB98}" type="datetimeFigureOut">
              <a:rPr lang="it-IT" smtClean="0"/>
              <a:t>06/05/2025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46E3CC-56C0-4627-8494-E453A012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82A35E-9D69-494E-84D8-CBC9B463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D15C-78D1-431F-A870-B25905EB1B0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744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9E0B867-B607-47F3-81D3-44BD2630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89C-FD25-4992-823E-BB7535DADB98}" type="datetimeFigureOut">
              <a:rPr lang="it-IT" smtClean="0"/>
              <a:t>06/05/2025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CBA6226-C688-44BC-BD6E-0F2FE3C6D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6C58C6-7CC2-44ED-981B-4FB654A4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D15C-78D1-431F-A870-B25905EB1B0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282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2674E4-4B7D-4C70-86DB-BBAD90B27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FCA6BA-E84B-4D8D-91F4-E0083B326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DF0838-BDD4-4879-AB90-02103E888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EC2C67-1E0F-4906-8085-9301DA5B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89C-FD25-4992-823E-BB7535DADB98}" type="datetimeFigureOut">
              <a:rPr lang="it-IT" smtClean="0"/>
              <a:t>06/05/2025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71A782-DE35-41EF-8B7B-F3074D4D2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FF9F69-A359-4688-B586-856ECAE6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D15C-78D1-431F-A870-B25905EB1B0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9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2E6CF-BBFE-4173-98F4-F0C34D6D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2EEB245-646C-4E55-9BDC-7549B8EFC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66677C-6667-4E6C-A0F6-34809FBB7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340CB2-52D4-4246-A158-45803C48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89C-FD25-4992-823E-BB7535DADB98}" type="datetimeFigureOut">
              <a:rPr lang="it-IT" smtClean="0"/>
              <a:t>06/05/2025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331638-A51E-420A-B6E0-57F7973A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49BF1F-CD88-4BDC-812C-BFE17E27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D15C-78D1-431F-A870-B25905EB1B0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509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5F2227B-B570-499E-83B8-5575B8083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827C54-7A0A-4871-A539-78C3967AD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C2C197-CD2A-4AAF-9866-881C4F3AB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9989C-FD25-4992-823E-BB7535DADB98}" type="datetimeFigureOut">
              <a:rPr lang="it-IT" smtClean="0"/>
              <a:t>06/05/2025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591C8F-0419-4C8B-BB6D-F534E6D62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2281AA-61A9-40F7-B9B9-F667FF6A6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2D15C-78D1-431F-A870-B25905EB1B0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31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Immagine 4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7D411A50-C16F-4CC0-AD07-E937E768F5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6" b="98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523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70E111D3-7BAC-6768-AF9E-2A6DDEF25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36" y="643467"/>
            <a:ext cx="394152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80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811E984-313C-3DB5-D146-6431C59C4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/>
          <a:stretch/>
        </p:blipFill>
        <p:spPr>
          <a:xfrm>
            <a:off x="5774093" y="0"/>
            <a:ext cx="7136363" cy="6857999"/>
          </a:xfrm>
          <a:prstGeom prst="rect">
            <a:avLst/>
          </a:prstGeom>
        </p:spPr>
      </p:pic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C5D8DE30-32B1-4698-AEAA-77768684DA3B}"/>
              </a:ext>
            </a:extLst>
          </p:cNvPr>
          <p:cNvSpPr/>
          <p:nvPr/>
        </p:nvSpPr>
        <p:spPr>
          <a:xfrm>
            <a:off x="5179726" y="917241"/>
            <a:ext cx="1948069" cy="5420139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30235C-7D84-4255-A57B-9819AEEA4241}"/>
              </a:ext>
            </a:extLst>
          </p:cNvPr>
          <p:cNvSpPr txBox="1"/>
          <p:nvPr/>
        </p:nvSpPr>
        <p:spPr>
          <a:xfrm>
            <a:off x="0" y="917241"/>
            <a:ext cx="5943945" cy="56164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it-IT" sz="1400" dirty="0">
                <a:solidFill>
                  <a:srgbClr val="FF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🎤 </a:t>
            </a:r>
            <a:r>
              <a:rPr lang="it-IT" sz="1400" b="1" dirty="0">
                <a:solidFill>
                  <a:srgbClr val="FF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Cromology Voices – Speciale Diversità Culturale</a:t>
            </a:r>
            <a:endParaRPr lang="it-IT" sz="1400" dirty="0">
              <a:solidFill>
                <a:srgbClr val="FF373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21 maggio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si celebra in tutto il mondo la 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Giornata della Diversità Culturale per il Dialogo e lo Sviluppo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, promossa dall’UNESCO.</a:t>
            </a:r>
            <a:b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Un’occasione per ricordarci che ogni cultura è una ricchezza – e che il dialogo tra culture è alla base di pace e sviluppo.</a:t>
            </a:r>
          </a:p>
          <a:p>
            <a:pPr>
              <a:lnSpc>
                <a:spcPct val="150000"/>
              </a:lnSpc>
              <a:buNone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Anche in Cromology Italia, la 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diversità culturale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è parte della nostra identità.</a:t>
            </a:r>
            <a:b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Per celebrarla, abbiamo chiesto ai colleghi di origine non italiana di raccontarci 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3 curiosità sul proprio Paese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Oggi vi portiamo in 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Senegal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, con il racconto di 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Papa </a:t>
            </a:r>
            <a:r>
              <a:rPr lang="it-IT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Ngouda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 Ndiaye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🍲 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Cibo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it-IT" sz="1200" i="1" dirty="0" err="1">
                <a:latin typeface="Verdana" panose="020B0604030504040204" pitchFamily="34" charset="0"/>
                <a:ea typeface="Verdana" panose="020B0604030504040204" pitchFamily="34" charset="0"/>
              </a:rPr>
              <a:t>Maffé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: riso bianco con un saporito sugo di arachidi. Un piatto conviviale, simbolo di ospitalità.</a:t>
            </a:r>
            <a:b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🤼 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Sport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it-IT" sz="1200" i="1" dirty="0" err="1">
                <a:latin typeface="Verdana" panose="020B0604030504040204" pitchFamily="34" charset="0"/>
                <a:ea typeface="Verdana" panose="020B0604030504040204" pitchFamily="34" charset="0"/>
              </a:rPr>
              <a:t>Laamb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(lotta senegalese): molto più di uno sport, è un rito popolare seguito da tutto il Paese.</a:t>
            </a:r>
            <a:b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🥁 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Musica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it-IT" sz="1200" i="1" dirty="0" err="1">
                <a:latin typeface="Verdana" panose="020B0604030504040204" pitchFamily="34" charset="0"/>
                <a:ea typeface="Verdana" panose="020B0604030504040204" pitchFamily="34" charset="0"/>
              </a:rPr>
              <a:t>Mbalax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: ritmi coinvolgenti e testi d’amore, la colonna sonora della vita quotidiana in Senegal.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Grazie Papa per averci fatto viaggiare con le tue parole!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684BC0C-9FAC-4F8A-BAA4-23F1F3038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080" cy="68580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5ED193D-C35E-4546-A79E-5993EED69A78}"/>
              </a:ext>
            </a:extLst>
          </p:cNvPr>
          <p:cNvSpPr txBox="1"/>
          <p:nvPr/>
        </p:nvSpPr>
        <p:spPr>
          <a:xfrm>
            <a:off x="1098986" y="71566"/>
            <a:ext cx="5669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PAPA</a:t>
            </a: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it-IT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NGOUDA</a:t>
            </a:r>
            <a:r>
              <a:rPr kumimoji="0" lang="it-IT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Ndiaye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35E584F-016D-4C19-B917-0E84167610E7}"/>
              </a:ext>
            </a:extLst>
          </p:cNvPr>
          <p:cNvSpPr txBox="1"/>
          <p:nvPr/>
        </p:nvSpPr>
        <p:spPr>
          <a:xfrm>
            <a:off x="4174230" y="6244337"/>
            <a:ext cx="2245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#Voce 95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99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1896F-7951-D5B1-8269-CFEC482C8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1E232B1-13B7-3482-5274-20443BBB4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7"/>
          <a:stretch/>
        </p:blipFill>
        <p:spPr>
          <a:xfrm>
            <a:off x="5768713" y="8078"/>
            <a:ext cx="7059178" cy="6857999"/>
          </a:xfrm>
          <a:prstGeom prst="rect">
            <a:avLst/>
          </a:prstGeom>
        </p:spPr>
      </p:pic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E31A91AF-FA90-06B1-174D-9E19FD25A1E4}"/>
              </a:ext>
            </a:extLst>
          </p:cNvPr>
          <p:cNvSpPr/>
          <p:nvPr/>
        </p:nvSpPr>
        <p:spPr>
          <a:xfrm>
            <a:off x="5179726" y="917241"/>
            <a:ext cx="1948069" cy="5420139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5564C2-1895-15C2-23FE-DDA8E1D0947B}"/>
              </a:ext>
            </a:extLst>
          </p:cNvPr>
          <p:cNvSpPr txBox="1"/>
          <p:nvPr/>
        </p:nvSpPr>
        <p:spPr>
          <a:xfrm>
            <a:off x="0" y="917241"/>
            <a:ext cx="5943945" cy="58026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🎤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Cromology Voices – Speciale Diversità Culturale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FF373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>
              <a:lnSpc>
                <a:spcPct val="150000"/>
              </a:lnSpc>
              <a:buNone/>
            </a:pPr>
            <a:r>
              <a:rPr lang="it-IT" sz="1400" dirty="0"/>
              <a:t>Il </a:t>
            </a:r>
            <a:r>
              <a:rPr lang="it-IT" sz="1400" b="1" dirty="0"/>
              <a:t>21 maggio</a:t>
            </a:r>
            <a:r>
              <a:rPr lang="it-IT" sz="1400" dirty="0"/>
              <a:t> celebriamo la </a:t>
            </a:r>
            <a:r>
              <a:rPr lang="it-IT" sz="1400" b="1" dirty="0"/>
              <a:t>Giornata Mondiale della Diversità Culturale per il Dialogo e lo Sviluppo</a:t>
            </a:r>
            <a:r>
              <a:rPr lang="it-IT" sz="1400" dirty="0"/>
              <a:t>, promossa dall’UNESCO.</a:t>
            </a:r>
            <a:br>
              <a:rPr lang="it-IT" sz="1400" dirty="0"/>
            </a:br>
            <a:r>
              <a:rPr lang="it-IT" sz="1400" dirty="0"/>
              <a:t>Un’occasione per riconoscere il valore di ogni cultura e il potere del dialogo tra persone diverse.</a:t>
            </a:r>
          </a:p>
          <a:p>
            <a:pPr>
              <a:lnSpc>
                <a:spcPct val="150000"/>
              </a:lnSpc>
              <a:buNone/>
            </a:pPr>
            <a:r>
              <a:rPr lang="it-IT" sz="1400" dirty="0"/>
              <a:t>In Cromology Italia, ogni collega porta con sé un mondo di tradizioni, storie e sapori.</a:t>
            </a:r>
            <a:br>
              <a:rPr lang="it-IT" sz="1400" dirty="0"/>
            </a:br>
            <a:r>
              <a:rPr lang="it-IT" sz="1400" dirty="0"/>
              <a:t>Oggi vi portiamo in </a:t>
            </a:r>
            <a:r>
              <a:rPr lang="it-IT" sz="1400" b="1" dirty="0"/>
              <a:t>Nigeria</a:t>
            </a:r>
            <a:r>
              <a:rPr lang="it-IT" sz="1400" dirty="0"/>
              <a:t>, grazie al racconto di </a:t>
            </a:r>
            <a:r>
              <a:rPr lang="it-IT" sz="1400" b="1" dirty="0"/>
              <a:t>Godwin </a:t>
            </a:r>
            <a:r>
              <a:rPr lang="it-IT" sz="1400" b="1" dirty="0" err="1"/>
              <a:t>Nosa</a:t>
            </a:r>
            <a:r>
              <a:rPr lang="it-IT" sz="1400" dirty="0"/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it-IT" sz="1400" dirty="0"/>
              <a:t>🍛 </a:t>
            </a:r>
            <a:r>
              <a:rPr lang="it-IT" sz="1400" b="1" dirty="0"/>
              <a:t>Cibo</a:t>
            </a:r>
            <a:r>
              <a:rPr lang="it-IT" sz="1400" dirty="0"/>
              <a:t> – </a:t>
            </a:r>
            <a:r>
              <a:rPr lang="it-IT" sz="1400" i="1" dirty="0" err="1"/>
              <a:t>Somo</a:t>
            </a:r>
            <a:r>
              <a:rPr lang="it-IT" sz="1400" dirty="0"/>
              <a:t>: un impasto non lievitato, simbolo della cucina nigeriana, perfetto da gustare con una ricca zuppa di verdure.</a:t>
            </a:r>
            <a:br>
              <a:rPr lang="it-IT" sz="1400" dirty="0"/>
            </a:br>
            <a:r>
              <a:rPr lang="it-IT" sz="1400" dirty="0"/>
              <a:t>⚽ </a:t>
            </a:r>
            <a:r>
              <a:rPr lang="it-IT" sz="1400" b="1" dirty="0"/>
              <a:t>Sport</a:t>
            </a:r>
            <a:r>
              <a:rPr lang="it-IT" sz="1400" dirty="0"/>
              <a:t> – </a:t>
            </a:r>
            <a:r>
              <a:rPr lang="it-IT" sz="1400" i="1" dirty="0"/>
              <a:t>Calcio</a:t>
            </a:r>
            <a:r>
              <a:rPr lang="it-IT" sz="1400" dirty="0"/>
              <a:t>: lo sport nazionale, una vera passione che unisce generazioni.</a:t>
            </a:r>
            <a:br>
              <a:rPr lang="it-IT" sz="1400" dirty="0"/>
            </a:br>
            <a:r>
              <a:rPr lang="it-IT" sz="1400" dirty="0"/>
              <a:t>🎉 </a:t>
            </a:r>
            <a:r>
              <a:rPr lang="it-IT" sz="1400" b="1" dirty="0"/>
              <a:t>Tradizione</a:t>
            </a:r>
            <a:r>
              <a:rPr lang="it-IT" sz="1400" dirty="0"/>
              <a:t> – A dicembre, la Nigeria si accende con </a:t>
            </a:r>
            <a:r>
              <a:rPr lang="it-IT" sz="1400" b="1" dirty="0"/>
              <a:t>festival di balli e canti</a:t>
            </a:r>
            <a:r>
              <a:rPr lang="it-IT" sz="1400" dirty="0"/>
              <a:t> per celebrare la </a:t>
            </a:r>
            <a:r>
              <a:rPr lang="it-IT" sz="1400" b="1" dirty="0"/>
              <a:t>vita</a:t>
            </a:r>
            <a:r>
              <a:rPr lang="it-IT" sz="1400" dirty="0"/>
              <a:t>, la comunità e la condivisione.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Grazie Godwin per aver condiviso un pezzo della tua cultura con noi!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6F17A22-769E-C587-8290-E18039F9F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9"/>
            <a:ext cx="9700080" cy="68580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0B53B38-6B70-403B-559D-0E48CAA99EB1}"/>
              </a:ext>
            </a:extLst>
          </p:cNvPr>
          <p:cNvSpPr txBox="1"/>
          <p:nvPr/>
        </p:nvSpPr>
        <p:spPr>
          <a:xfrm>
            <a:off x="1098986" y="71566"/>
            <a:ext cx="5669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GODWIN </a:t>
            </a:r>
            <a:r>
              <a:rPr kumimoji="0" lang="it-IT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Nosa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0888004-309A-D391-9171-D76718194037}"/>
              </a:ext>
            </a:extLst>
          </p:cNvPr>
          <p:cNvSpPr txBox="1"/>
          <p:nvPr/>
        </p:nvSpPr>
        <p:spPr>
          <a:xfrm>
            <a:off x="4174230" y="6244337"/>
            <a:ext cx="2245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#Voce 9</a:t>
            </a:r>
            <a:r>
              <a:rPr lang="it-IT" sz="3200" dirty="0">
                <a:solidFill>
                  <a:srgbClr val="ED7D31">
                    <a:lumMod val="60000"/>
                    <a:lumOff val="40000"/>
                  </a:srgbClr>
                </a:solidFill>
                <a:latin typeface="Arial Nova Light" panose="020B0304020202020204" pitchFamily="34" charset="0"/>
              </a:rPr>
              <a:t>6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48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1ABD0-E678-9FBE-B7E7-A91920034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C68C023-383C-5432-923D-FEBCE3FEF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4"/>
          <a:stretch/>
        </p:blipFill>
        <p:spPr>
          <a:xfrm>
            <a:off x="5035349" y="0"/>
            <a:ext cx="7831566" cy="6858000"/>
          </a:xfrm>
          <a:prstGeom prst="rect">
            <a:avLst/>
          </a:prstGeom>
        </p:spPr>
      </p:pic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C1BA9850-5AA1-6C2E-D1D6-64D9231A21F2}"/>
              </a:ext>
            </a:extLst>
          </p:cNvPr>
          <p:cNvSpPr/>
          <p:nvPr/>
        </p:nvSpPr>
        <p:spPr>
          <a:xfrm>
            <a:off x="5179726" y="917241"/>
            <a:ext cx="1948069" cy="5420139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059401-65C1-99CE-B6D7-413DF97107AC}"/>
              </a:ext>
            </a:extLst>
          </p:cNvPr>
          <p:cNvSpPr txBox="1"/>
          <p:nvPr/>
        </p:nvSpPr>
        <p:spPr>
          <a:xfrm>
            <a:off x="0" y="917241"/>
            <a:ext cx="5943945" cy="5133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🎤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Cromology Voices – Speciale Diversità Culturale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FF373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>
              <a:lnSpc>
                <a:spcPct val="150000"/>
              </a:lnSpc>
              <a:buNone/>
            </a:pPr>
            <a:r>
              <a:rPr lang="it-IT" sz="1400" dirty="0"/>
              <a:t>Il </a:t>
            </a:r>
            <a:r>
              <a:rPr lang="it-IT" sz="1400" b="1" dirty="0"/>
              <a:t>21 maggio</a:t>
            </a:r>
            <a:r>
              <a:rPr lang="it-IT" sz="1400" dirty="0"/>
              <a:t>, Giornata Mondiale della Diversità Culturale, è l’occasione perfetta per scoprire le storie e le tradizioni che rendono unica la nostra squadra.</a:t>
            </a:r>
          </a:p>
          <a:p>
            <a:pPr>
              <a:lnSpc>
                <a:spcPct val="150000"/>
              </a:lnSpc>
              <a:buNone/>
            </a:pPr>
            <a:r>
              <a:rPr lang="it-IT" sz="1400" dirty="0"/>
              <a:t>In Cromology Italia il mese di Maggio sarà dedicato a condividere i contributi dei colleghi che hanno avuto piacere di raccontarci i loro paesi d’origine. </a:t>
            </a:r>
          </a:p>
          <a:p>
            <a:pPr>
              <a:lnSpc>
                <a:spcPct val="150000"/>
              </a:lnSpc>
              <a:buNone/>
            </a:pPr>
            <a:r>
              <a:rPr lang="it-IT" sz="1400" dirty="0"/>
              <a:t>Oggi andiamo in </a:t>
            </a:r>
            <a:r>
              <a:rPr lang="it-IT" sz="1400" b="1" dirty="0"/>
              <a:t>Romania</a:t>
            </a:r>
            <a:r>
              <a:rPr lang="it-IT" sz="1400" dirty="0"/>
              <a:t> con il racconto di </a:t>
            </a:r>
            <a:r>
              <a:rPr lang="it-IT" sz="1400" b="1" dirty="0" err="1"/>
              <a:t>Gigel</a:t>
            </a:r>
            <a:r>
              <a:rPr lang="it-IT" sz="1400" b="1" dirty="0"/>
              <a:t> Manea</a:t>
            </a:r>
            <a:r>
              <a:rPr lang="it-IT" sz="1400" dirty="0"/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it-IT" sz="1400" dirty="0"/>
              <a:t>🥬 </a:t>
            </a:r>
            <a:r>
              <a:rPr lang="it-IT" sz="1400" b="1" dirty="0"/>
              <a:t>Cibo</a:t>
            </a:r>
            <a:r>
              <a:rPr lang="it-IT" sz="1400" dirty="0"/>
              <a:t> – </a:t>
            </a:r>
            <a:r>
              <a:rPr lang="it-IT" sz="1400" i="1" dirty="0" err="1"/>
              <a:t>Sarmale</a:t>
            </a:r>
            <a:r>
              <a:rPr lang="it-IT" sz="1400" dirty="0"/>
              <a:t>: involtini di verza ripieni di carne macinata, riso e legumi. Un piatto tipico delle feste, amato in tutta la Romania.</a:t>
            </a:r>
            <a:br>
              <a:rPr lang="it-IT" sz="1400" dirty="0"/>
            </a:br>
            <a:r>
              <a:rPr lang="it-IT" sz="1400" dirty="0"/>
              <a:t>⚾ </a:t>
            </a:r>
            <a:r>
              <a:rPr lang="it-IT" sz="1400" b="1" dirty="0"/>
              <a:t>Sport</a:t>
            </a:r>
            <a:r>
              <a:rPr lang="it-IT" sz="1400" dirty="0"/>
              <a:t> – Il calcio è molto popolare, ma lo sport tradizionale è l’</a:t>
            </a:r>
            <a:r>
              <a:rPr lang="it-IT" sz="1400" i="1" dirty="0" err="1"/>
              <a:t>Oina</a:t>
            </a:r>
            <a:r>
              <a:rPr lang="it-IT" sz="1400" dirty="0"/>
              <a:t>, simile al baseball, con origini antichissime.</a:t>
            </a:r>
            <a:br>
              <a:rPr lang="it-IT" sz="1400" dirty="0"/>
            </a:br>
            <a:r>
              <a:rPr lang="it-IT" sz="1400" dirty="0"/>
              <a:t>🎉 </a:t>
            </a:r>
            <a:r>
              <a:rPr lang="it-IT" sz="1400" b="1" dirty="0"/>
              <a:t>Festa nazionale</a:t>
            </a:r>
            <a:r>
              <a:rPr lang="it-IT" sz="1400" dirty="0"/>
              <a:t> – Il </a:t>
            </a:r>
            <a:r>
              <a:rPr lang="it-IT" sz="1400" b="1" dirty="0"/>
              <a:t>1° dicembre</a:t>
            </a:r>
            <a:r>
              <a:rPr lang="it-IT" sz="1400" dirty="0"/>
              <a:t> si celebra l’unione della Transilvania alla Romania con </a:t>
            </a:r>
            <a:r>
              <a:rPr lang="it-IT" sz="1400" b="1" dirty="0"/>
              <a:t>concerti, sfilate e grandi pranzi di tradizione</a:t>
            </a:r>
            <a:r>
              <a:rPr lang="it-IT" sz="1400" dirty="0"/>
              <a:t>.</a:t>
            </a:r>
          </a:p>
          <a:p>
            <a:pPr>
              <a:lnSpc>
                <a:spcPct val="150000"/>
              </a:lnSpc>
            </a:pPr>
            <a:r>
              <a:rPr lang="it-IT" sz="1400" dirty="0"/>
              <a:t>Grazie </a:t>
            </a:r>
            <a:r>
              <a:rPr lang="it-IT" sz="1400" dirty="0" err="1"/>
              <a:t>Gigel</a:t>
            </a:r>
            <a:r>
              <a:rPr lang="it-IT" sz="1400" dirty="0"/>
              <a:t> per averci portato un po’ del tuo Paese!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CA416C1-270D-8734-6650-14902AFC4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6"/>
            <a:ext cx="9700080" cy="68580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34F10F5-7FC1-9D41-67AF-564877AD03E4}"/>
              </a:ext>
            </a:extLst>
          </p:cNvPr>
          <p:cNvSpPr txBox="1"/>
          <p:nvPr/>
        </p:nvSpPr>
        <p:spPr>
          <a:xfrm>
            <a:off x="1098986" y="71566"/>
            <a:ext cx="5669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GIGEL </a:t>
            </a:r>
            <a:r>
              <a:rPr lang="it-IT" sz="3600" b="1" i="1" dirty="0">
                <a:solidFill>
                  <a:prstClr val="white"/>
                </a:solidFill>
                <a:latin typeface="Arial Nova Light" panose="020B03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Manea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52D7484-7C58-C713-E554-A1FDEF3FACDD}"/>
              </a:ext>
            </a:extLst>
          </p:cNvPr>
          <p:cNvSpPr txBox="1"/>
          <p:nvPr/>
        </p:nvSpPr>
        <p:spPr>
          <a:xfrm>
            <a:off x="4174230" y="6244337"/>
            <a:ext cx="2245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#Voce 9</a:t>
            </a:r>
            <a:r>
              <a:rPr lang="it-IT" sz="3200" dirty="0">
                <a:solidFill>
                  <a:srgbClr val="ED7D31">
                    <a:lumMod val="60000"/>
                    <a:lumOff val="40000"/>
                  </a:srgbClr>
                </a:solidFill>
                <a:latin typeface="Arial Nova Light" panose="020B0304020202020204" pitchFamily="34" charset="0"/>
              </a:rPr>
              <a:t>8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44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4E1ED-4451-63FE-44E8-8BFBBC17D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C676CD3-D109-456E-FA64-93478CB71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52" y="-15365"/>
            <a:ext cx="6630399" cy="6888729"/>
          </a:xfrm>
          <a:prstGeom prst="rect">
            <a:avLst/>
          </a:prstGeom>
        </p:spPr>
      </p:pic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EF5109F6-43D6-66D2-2A44-02EAE5BB5628}"/>
              </a:ext>
            </a:extLst>
          </p:cNvPr>
          <p:cNvSpPr/>
          <p:nvPr/>
        </p:nvSpPr>
        <p:spPr>
          <a:xfrm>
            <a:off x="5179726" y="917241"/>
            <a:ext cx="1948069" cy="5420139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202FA50-924B-178E-6389-74C706A02B16}"/>
              </a:ext>
            </a:extLst>
          </p:cNvPr>
          <p:cNvSpPr txBox="1"/>
          <p:nvPr/>
        </p:nvSpPr>
        <p:spPr>
          <a:xfrm>
            <a:off x="0" y="917241"/>
            <a:ext cx="5943945" cy="5779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🎤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Cromology Voices – Speciale Diversità Culturale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FF373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>
              <a:lnSpc>
                <a:spcPct val="150000"/>
              </a:lnSpc>
              <a:buNone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Con l’occasione del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21 maggio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, nella Giornata Mondiale della Diversità Culturale promossa dall’UNESCO, continuiamo il nostro viaggio alla scoperta delle radici culturali dei nostri colleghi.</a:t>
            </a:r>
          </a:p>
          <a:p>
            <a:pPr>
              <a:lnSpc>
                <a:spcPct val="150000"/>
              </a:lnSpc>
              <a:buNone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Oggi andiamo in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Senegal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, con il racconto di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Mamadou Wone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🍚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Cibo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Riso al pesce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couscous con fagioli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: piatti simbolo della cucina senegalese, ricchi di sapore e convivialità.</a:t>
            </a:r>
            <a:b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🤼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Sport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Lotta tradizionale senegalese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: molto più che uno sport, è una vera e propria espressione culturale.</a:t>
            </a:r>
            <a:b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🐎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Tradizione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– Il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gioco del cavallo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, legato alla tradizione orale e ai riti popolari, è ancora oggi molto praticato in occasione di eventi e feste locali.</a:t>
            </a:r>
          </a:p>
          <a:p>
            <a:pPr>
              <a:lnSpc>
                <a:spcPct val="150000"/>
              </a:lnSpc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Grazie Mamadou per aver condiviso con noi un pezzetto del tuo mondo!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9B52E82-75B9-7F6F-32E1-CDF4FE058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080" cy="68580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8A5B626-4C5B-57F5-C141-73DF817747D6}"/>
              </a:ext>
            </a:extLst>
          </p:cNvPr>
          <p:cNvSpPr txBox="1"/>
          <p:nvPr/>
        </p:nvSpPr>
        <p:spPr>
          <a:xfrm>
            <a:off x="1098986" y="71566"/>
            <a:ext cx="5669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MAMADOU </a:t>
            </a:r>
            <a:r>
              <a:rPr kumimoji="0" lang="it-IT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Wone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Light" panose="020B03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AF96668-880C-CBE0-CC5B-D816CC3F78FB}"/>
              </a:ext>
            </a:extLst>
          </p:cNvPr>
          <p:cNvSpPr txBox="1"/>
          <p:nvPr/>
        </p:nvSpPr>
        <p:spPr>
          <a:xfrm>
            <a:off x="4174230" y="6244337"/>
            <a:ext cx="2245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#Voce 9</a:t>
            </a:r>
            <a:r>
              <a:rPr lang="it-IT" sz="3200" dirty="0">
                <a:solidFill>
                  <a:srgbClr val="ED7D31">
                    <a:lumMod val="60000"/>
                    <a:lumOff val="40000"/>
                  </a:srgbClr>
                </a:solidFill>
                <a:latin typeface="Arial Nova Light" panose="020B0304020202020204" pitchFamily="34" charset="0"/>
              </a:rPr>
              <a:t>9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71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>
            <a:extLst>
              <a:ext uri="{FF2B5EF4-FFF2-40B4-BE49-F238E27FC236}">
                <a16:creationId xmlns:a16="http://schemas.microsoft.com/office/drawing/2014/main" id="{3BE1ADB8-7E01-4162-8179-429BB7AB1265}"/>
              </a:ext>
            </a:extLst>
          </p:cNvPr>
          <p:cNvSpPr txBox="1">
            <a:spLocks/>
          </p:cNvSpPr>
          <p:nvPr/>
        </p:nvSpPr>
        <p:spPr>
          <a:xfrm>
            <a:off x="804673" y="3320859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b="1" dirty="0"/>
              <a:t>Grazie a tutti voi!</a:t>
            </a:r>
          </a:p>
        </p:txBody>
      </p:sp>
      <p:sp>
        <p:nvSpPr>
          <p:cNvPr id="93" name="Freeform: Shape 86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A6C63E25-AB18-4C8D-849D-54AD44761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r="11579" b="-1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7062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3854</TotalTime>
  <Words>673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Aptos</vt:lpstr>
      <vt:lpstr>Arial</vt:lpstr>
      <vt:lpstr>Arial Nova Light</vt:lpstr>
      <vt:lpstr>Calibri</vt:lpstr>
      <vt:lpstr>Calibri Light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 Bargiacchi</dc:creator>
  <cp:lastModifiedBy>Simona Bargiacchi</cp:lastModifiedBy>
  <cp:revision>137</cp:revision>
  <dcterms:created xsi:type="dcterms:W3CDTF">2020-11-20T14:18:11Z</dcterms:created>
  <dcterms:modified xsi:type="dcterms:W3CDTF">2025-05-06T14:14:39Z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80D5BF71-7260-44A2-9692-99B4BDD98EE4</vt:lpwstr>
  </property>
  <property fmtid="{D5CDD505-2E9C-101B-9397-08002B2CF9AE}" pid="3" name="ArticulatePath">
    <vt:lpwstr>prova 1</vt:lpwstr>
  </property>
</Properties>
</file>